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66" r:id="rId7"/>
    <p:sldId id="258" r:id="rId8"/>
    <p:sldId id="267" r:id="rId9"/>
    <p:sldId id="259" r:id="rId10"/>
    <p:sldId id="260" r:id="rId11"/>
    <p:sldId id="261" r:id="rId12"/>
    <p:sldId id="263" r:id="rId13"/>
    <p:sldId id="265"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C148D1-09FE-481B-AE32-EF23D370CE4A}">
          <p14:sldIdLst>
            <p14:sldId id="256"/>
            <p14:sldId id="257"/>
          </p14:sldIdLst>
        </p14:section>
        <p14:section name="Summary Section" id="{AD8F67CB-650A-460E-B2E5-E3F44473A4EF}">
          <p14:sldIdLst>
            <p14:sldId id="266"/>
          </p14:sldIdLst>
        </p14:section>
        <p14:section name="Solution" id="{9E860AFC-F455-4453-84E7-391345F84AB6}">
          <p14:sldIdLst>
            <p14:sldId id="258"/>
            <p14:sldId id="267"/>
          </p14:sldIdLst>
        </p14:section>
        <p14:section name="WHY SOLUTION EFFECTIVE" id="{28A6689B-064B-4B1D-8CEC-814B2AC7BB93}">
          <p14:sldIdLst>
            <p14:sldId id="259"/>
          </p14:sldIdLst>
        </p14:section>
        <p14:section name="Future Possibilities" id="{B0C48D43-A17A-424C-8397-183E63482245}">
          <p14:sldIdLst>
            <p14:sldId id="260"/>
          </p14:sldIdLst>
        </p14:section>
        <p14:section name="New things we bring into the market" id="{C2D374A2-EBD4-4EE0-AF89-58323C9BC2AD}">
          <p14:sldIdLst>
            <p14:sldId id="261"/>
            <p14:sldId id="263"/>
            <p14:sldId id="265"/>
          </p14:sldIdLst>
        </p14:section>
      </p14:sectionLst>
    </p:ex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el Kundieko" initials="SK" lastIdx="1" clrIdx="0">
    <p:extLst>
      <p:ext uri="{19B8F6BF-5375-455C-9EA6-DF929625EA0E}">
        <p15:presenceInfo xmlns:p15="http://schemas.microsoft.com/office/powerpoint/2012/main" userId="S::KNDSAG001@myuct.ac.za::fe7ef585-f36e-4c9b-a5bb-5ebba408a1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C7FBB"/>
    <a:srgbClr val="7FC6ED"/>
    <a:srgbClr val="197DCE"/>
    <a:srgbClr val="F7F1E4"/>
    <a:srgbClr val="B8D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showGuides="1">
      <p:cViewPr varScale="1">
        <p:scale>
          <a:sx n="84" d="100"/>
          <a:sy n="84" d="100"/>
        </p:scale>
        <p:origin x="60" y="90"/>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1A4E3-E10F-4693-8AC8-879BFAE1C995}" type="doc">
      <dgm:prSet loTypeId="urn:microsoft.com/office/officeart/2018/2/layout/IconVerticalSolidList" loCatId="icon" qsTypeId="urn:microsoft.com/office/officeart/2005/8/quickstyle/simple1" qsCatId="simple" csTypeId="urn:microsoft.com/office/officeart/2005/8/colors/accent2_2" csCatId="accent2" phldr="1"/>
      <dgm:spPr/>
    </dgm:pt>
    <dgm:pt modelId="{C51D74FD-12E0-4FB1-82FE-B2CF281E17CB}">
      <dgm:prSet phldrT="[Text]" custT="1"/>
      <dgm:spPr/>
      <dgm:t>
        <a:bodyPr/>
        <a:lstStyle/>
        <a:p>
          <a:pPr>
            <a:lnSpc>
              <a:spcPct val="100000"/>
            </a:lnSpc>
          </a:pPr>
          <a:r>
            <a:rPr lang="en-ZA" sz="4800" b="1" dirty="0"/>
            <a:t>Employment</a:t>
          </a:r>
        </a:p>
      </dgm:t>
    </dgm:pt>
    <dgm:pt modelId="{7EFE933A-172A-46ED-BB27-2EC1CF5CC654}" type="parTrans" cxnId="{21D60FDC-1585-4E1C-B21B-C95FF9E54221}">
      <dgm:prSet/>
      <dgm:spPr/>
      <dgm:t>
        <a:bodyPr/>
        <a:lstStyle/>
        <a:p>
          <a:endParaRPr lang="en-ZA"/>
        </a:p>
      </dgm:t>
    </dgm:pt>
    <dgm:pt modelId="{BF504D0F-BFA6-44E9-9F7B-D9076C30F59C}" type="sibTrans" cxnId="{21D60FDC-1585-4E1C-B21B-C95FF9E54221}">
      <dgm:prSet/>
      <dgm:spPr/>
      <dgm:t>
        <a:bodyPr/>
        <a:lstStyle/>
        <a:p>
          <a:endParaRPr lang="en-ZA"/>
        </a:p>
      </dgm:t>
    </dgm:pt>
    <dgm:pt modelId="{3B446082-4F7E-431D-A12F-D1BDE739D0AE}">
      <dgm:prSet phldrT="[Text]" custT="1"/>
      <dgm:spPr/>
      <dgm:t>
        <a:bodyPr/>
        <a:lstStyle/>
        <a:p>
          <a:pPr>
            <a:lnSpc>
              <a:spcPct val="100000"/>
            </a:lnSpc>
          </a:pPr>
          <a:r>
            <a:rPr lang="en-ZA" sz="4800" b="1" dirty="0"/>
            <a:t>Community</a:t>
          </a:r>
        </a:p>
      </dgm:t>
    </dgm:pt>
    <dgm:pt modelId="{4CEE9138-45BA-4E0D-8D43-76DEDBC297CA}" type="parTrans" cxnId="{970CA8B0-16BA-47CE-9359-360CDBE91755}">
      <dgm:prSet/>
      <dgm:spPr/>
      <dgm:t>
        <a:bodyPr/>
        <a:lstStyle/>
        <a:p>
          <a:endParaRPr lang="en-ZA"/>
        </a:p>
      </dgm:t>
    </dgm:pt>
    <dgm:pt modelId="{7AAA1869-5929-4E33-87EC-A639087C70A1}" type="sibTrans" cxnId="{970CA8B0-16BA-47CE-9359-360CDBE91755}">
      <dgm:prSet/>
      <dgm:spPr/>
      <dgm:t>
        <a:bodyPr/>
        <a:lstStyle/>
        <a:p>
          <a:endParaRPr lang="en-ZA"/>
        </a:p>
      </dgm:t>
    </dgm:pt>
    <dgm:pt modelId="{A5CBEB2B-FA65-4C8D-A8A7-43331B33F540}">
      <dgm:prSet phldrT="[Text]" custT="1"/>
      <dgm:spPr/>
      <dgm:t>
        <a:bodyPr/>
        <a:lstStyle/>
        <a:p>
          <a:pPr>
            <a:lnSpc>
              <a:spcPct val="100000"/>
            </a:lnSpc>
          </a:pPr>
          <a:r>
            <a:rPr lang="en-ZA" sz="4800" b="1" dirty="0"/>
            <a:t>Knowledge</a:t>
          </a:r>
        </a:p>
      </dgm:t>
    </dgm:pt>
    <dgm:pt modelId="{485B1DAB-5486-4B05-96C2-5D898B3A86F5}" type="parTrans" cxnId="{E5D53C16-DABC-48F3-A5C1-B6832F855963}">
      <dgm:prSet/>
      <dgm:spPr/>
      <dgm:t>
        <a:bodyPr/>
        <a:lstStyle/>
        <a:p>
          <a:endParaRPr lang="en-ZA"/>
        </a:p>
      </dgm:t>
    </dgm:pt>
    <dgm:pt modelId="{FA5DAD62-18E2-43AC-B547-0AFBCD5F49BF}" type="sibTrans" cxnId="{E5D53C16-DABC-48F3-A5C1-B6832F855963}">
      <dgm:prSet/>
      <dgm:spPr/>
      <dgm:t>
        <a:bodyPr/>
        <a:lstStyle/>
        <a:p>
          <a:endParaRPr lang="en-ZA"/>
        </a:p>
      </dgm:t>
    </dgm:pt>
    <dgm:pt modelId="{04A78CA4-99B8-46B1-9588-AF9691165049}" type="pres">
      <dgm:prSet presAssocID="{9721A4E3-E10F-4693-8AC8-879BFAE1C995}" presName="root" presStyleCnt="0">
        <dgm:presLayoutVars>
          <dgm:dir/>
          <dgm:resizeHandles val="exact"/>
        </dgm:presLayoutVars>
      </dgm:prSet>
      <dgm:spPr/>
    </dgm:pt>
    <dgm:pt modelId="{1DCD2388-5D2F-40DC-8F63-69BB19E3D3F1}" type="pres">
      <dgm:prSet presAssocID="{C51D74FD-12E0-4FB1-82FE-B2CF281E17CB}" presName="compNode" presStyleCnt="0"/>
      <dgm:spPr/>
    </dgm:pt>
    <dgm:pt modelId="{9C3270C5-4B54-4126-A597-5675444959DF}" type="pres">
      <dgm:prSet presAssocID="{C51D74FD-12E0-4FB1-82FE-B2CF281E17CB}" presName="bgRect" presStyleLbl="bgShp" presStyleIdx="0" presStyleCnt="3"/>
      <dgm:spPr>
        <a:solidFill>
          <a:schemeClr val="tx2">
            <a:lumMod val="60000"/>
            <a:lumOff val="40000"/>
          </a:schemeClr>
        </a:solidFill>
      </dgm:spPr>
    </dgm:pt>
    <dgm:pt modelId="{EA24AD19-6655-470F-B2A0-0BEF38822E46}" type="pres">
      <dgm:prSet presAssocID="{C51D74FD-12E0-4FB1-82FE-B2CF281E17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8E7F781C-72B9-4912-81F5-F2433D2DA5D2}" type="pres">
      <dgm:prSet presAssocID="{C51D74FD-12E0-4FB1-82FE-B2CF281E17CB}" presName="spaceRect" presStyleCnt="0"/>
      <dgm:spPr/>
    </dgm:pt>
    <dgm:pt modelId="{84CFD27A-70C4-4192-AE2F-29A94714F8B0}" type="pres">
      <dgm:prSet presAssocID="{C51D74FD-12E0-4FB1-82FE-B2CF281E17CB}" presName="parTx" presStyleLbl="revTx" presStyleIdx="0" presStyleCnt="3">
        <dgm:presLayoutVars>
          <dgm:chMax val="0"/>
          <dgm:chPref val="0"/>
        </dgm:presLayoutVars>
      </dgm:prSet>
      <dgm:spPr/>
    </dgm:pt>
    <dgm:pt modelId="{BC9E0D4E-82A4-4516-9586-866488BC7838}" type="pres">
      <dgm:prSet presAssocID="{BF504D0F-BFA6-44E9-9F7B-D9076C30F59C}" presName="sibTrans" presStyleCnt="0"/>
      <dgm:spPr/>
    </dgm:pt>
    <dgm:pt modelId="{839AA07C-E5DA-4112-AA08-7982CE8C17E9}" type="pres">
      <dgm:prSet presAssocID="{3B446082-4F7E-431D-A12F-D1BDE739D0AE}" presName="compNode" presStyleCnt="0"/>
      <dgm:spPr/>
    </dgm:pt>
    <dgm:pt modelId="{FB4A4AE7-C56E-43B3-871D-1BA0E54DA5DF}" type="pres">
      <dgm:prSet presAssocID="{3B446082-4F7E-431D-A12F-D1BDE739D0AE}" presName="bgRect" presStyleLbl="bgShp" presStyleIdx="1" presStyleCnt="3"/>
      <dgm:spPr>
        <a:solidFill>
          <a:srgbClr val="BC7FBB"/>
        </a:solidFill>
      </dgm:spPr>
    </dgm:pt>
    <dgm:pt modelId="{D110DC8C-5209-4EFA-AF91-BB6C6E6AA64A}" type="pres">
      <dgm:prSet presAssocID="{3B446082-4F7E-431D-A12F-D1BDE739D0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C3954B3C-C15A-4B17-BBCA-C3B7FBEB589F}" type="pres">
      <dgm:prSet presAssocID="{3B446082-4F7E-431D-A12F-D1BDE739D0AE}" presName="spaceRect" presStyleCnt="0"/>
      <dgm:spPr/>
    </dgm:pt>
    <dgm:pt modelId="{F9A1E09E-AB79-49BE-8E78-E9E9E9605521}" type="pres">
      <dgm:prSet presAssocID="{3B446082-4F7E-431D-A12F-D1BDE739D0AE}" presName="parTx" presStyleLbl="revTx" presStyleIdx="1" presStyleCnt="3">
        <dgm:presLayoutVars>
          <dgm:chMax val="0"/>
          <dgm:chPref val="0"/>
        </dgm:presLayoutVars>
      </dgm:prSet>
      <dgm:spPr/>
    </dgm:pt>
    <dgm:pt modelId="{3C6E594E-7CB7-46BB-80F1-AB4B1FC3C2C5}" type="pres">
      <dgm:prSet presAssocID="{7AAA1869-5929-4E33-87EC-A639087C70A1}" presName="sibTrans" presStyleCnt="0"/>
      <dgm:spPr/>
    </dgm:pt>
    <dgm:pt modelId="{98A204EB-6455-4BE6-B2E7-E9BB0862A513}" type="pres">
      <dgm:prSet presAssocID="{A5CBEB2B-FA65-4C8D-A8A7-43331B33F540}" presName="compNode" presStyleCnt="0"/>
      <dgm:spPr/>
    </dgm:pt>
    <dgm:pt modelId="{08149500-3348-4653-8A95-1B01D6FDF7AB}" type="pres">
      <dgm:prSet presAssocID="{A5CBEB2B-FA65-4C8D-A8A7-43331B33F540}" presName="bgRect" presStyleLbl="bgShp" presStyleIdx="2" presStyleCnt="3"/>
      <dgm:spPr>
        <a:solidFill>
          <a:schemeClr val="accent6">
            <a:lumMod val="25000"/>
            <a:lumOff val="75000"/>
          </a:schemeClr>
        </a:solidFill>
      </dgm:spPr>
    </dgm:pt>
    <dgm:pt modelId="{C191BFFA-3A41-4FE9-A6B8-FAE790708CAA}" type="pres">
      <dgm:prSet presAssocID="{A5CBEB2B-FA65-4C8D-A8A7-43331B33F5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F5D67893-3616-4758-9C0E-4738B4DA172F}" type="pres">
      <dgm:prSet presAssocID="{A5CBEB2B-FA65-4C8D-A8A7-43331B33F540}" presName="spaceRect" presStyleCnt="0"/>
      <dgm:spPr/>
    </dgm:pt>
    <dgm:pt modelId="{36888F95-8F3D-4A9F-BCAA-F2842CED906C}" type="pres">
      <dgm:prSet presAssocID="{A5CBEB2B-FA65-4C8D-A8A7-43331B33F540}" presName="parTx" presStyleLbl="revTx" presStyleIdx="2" presStyleCnt="3">
        <dgm:presLayoutVars>
          <dgm:chMax val="0"/>
          <dgm:chPref val="0"/>
        </dgm:presLayoutVars>
      </dgm:prSet>
      <dgm:spPr/>
    </dgm:pt>
  </dgm:ptLst>
  <dgm:cxnLst>
    <dgm:cxn modelId="{E5D53C16-DABC-48F3-A5C1-B6832F855963}" srcId="{9721A4E3-E10F-4693-8AC8-879BFAE1C995}" destId="{A5CBEB2B-FA65-4C8D-A8A7-43331B33F540}" srcOrd="2" destOrd="0" parTransId="{485B1DAB-5486-4B05-96C2-5D898B3A86F5}" sibTransId="{FA5DAD62-18E2-43AC-B547-0AFBCD5F49BF}"/>
    <dgm:cxn modelId="{4E08837D-AC77-4424-92F1-8F0FD136ECCE}" type="presOf" srcId="{9721A4E3-E10F-4693-8AC8-879BFAE1C995}" destId="{04A78CA4-99B8-46B1-9588-AF9691165049}" srcOrd="0" destOrd="0" presId="urn:microsoft.com/office/officeart/2018/2/layout/IconVerticalSolidList"/>
    <dgm:cxn modelId="{3FB4578E-7CE1-4278-B0E5-4BD50403652B}" type="presOf" srcId="{3B446082-4F7E-431D-A12F-D1BDE739D0AE}" destId="{F9A1E09E-AB79-49BE-8E78-E9E9E9605521}" srcOrd="0" destOrd="0" presId="urn:microsoft.com/office/officeart/2018/2/layout/IconVerticalSolidList"/>
    <dgm:cxn modelId="{9B36E9A0-211F-4030-BEE3-8F5E874088FC}" type="presOf" srcId="{C51D74FD-12E0-4FB1-82FE-B2CF281E17CB}" destId="{84CFD27A-70C4-4192-AE2F-29A94714F8B0}" srcOrd="0" destOrd="0" presId="urn:microsoft.com/office/officeart/2018/2/layout/IconVerticalSolidList"/>
    <dgm:cxn modelId="{970CA8B0-16BA-47CE-9359-360CDBE91755}" srcId="{9721A4E3-E10F-4693-8AC8-879BFAE1C995}" destId="{3B446082-4F7E-431D-A12F-D1BDE739D0AE}" srcOrd="1" destOrd="0" parTransId="{4CEE9138-45BA-4E0D-8D43-76DEDBC297CA}" sibTransId="{7AAA1869-5929-4E33-87EC-A639087C70A1}"/>
    <dgm:cxn modelId="{21D60FDC-1585-4E1C-B21B-C95FF9E54221}" srcId="{9721A4E3-E10F-4693-8AC8-879BFAE1C995}" destId="{C51D74FD-12E0-4FB1-82FE-B2CF281E17CB}" srcOrd="0" destOrd="0" parTransId="{7EFE933A-172A-46ED-BB27-2EC1CF5CC654}" sibTransId="{BF504D0F-BFA6-44E9-9F7B-D9076C30F59C}"/>
    <dgm:cxn modelId="{93E099F2-63AA-4DA9-8809-82C3E1B2279A}" type="presOf" srcId="{A5CBEB2B-FA65-4C8D-A8A7-43331B33F540}" destId="{36888F95-8F3D-4A9F-BCAA-F2842CED906C}" srcOrd="0" destOrd="0" presId="urn:microsoft.com/office/officeart/2018/2/layout/IconVerticalSolidList"/>
    <dgm:cxn modelId="{2B82765A-EC2B-4C49-B8CA-24AE64920C84}" type="presParOf" srcId="{04A78CA4-99B8-46B1-9588-AF9691165049}" destId="{1DCD2388-5D2F-40DC-8F63-69BB19E3D3F1}" srcOrd="0" destOrd="0" presId="urn:microsoft.com/office/officeart/2018/2/layout/IconVerticalSolidList"/>
    <dgm:cxn modelId="{60E9716A-63F9-4597-AB50-4CDDB3C26F8C}" type="presParOf" srcId="{1DCD2388-5D2F-40DC-8F63-69BB19E3D3F1}" destId="{9C3270C5-4B54-4126-A597-5675444959DF}" srcOrd="0" destOrd="0" presId="urn:microsoft.com/office/officeart/2018/2/layout/IconVerticalSolidList"/>
    <dgm:cxn modelId="{047BDDF0-8FAF-40B7-9EB6-5B0E6DCBF5F6}" type="presParOf" srcId="{1DCD2388-5D2F-40DC-8F63-69BB19E3D3F1}" destId="{EA24AD19-6655-470F-B2A0-0BEF38822E46}" srcOrd="1" destOrd="0" presId="urn:microsoft.com/office/officeart/2018/2/layout/IconVerticalSolidList"/>
    <dgm:cxn modelId="{AC49935E-2CB1-4BF7-A770-F17DF463F679}" type="presParOf" srcId="{1DCD2388-5D2F-40DC-8F63-69BB19E3D3F1}" destId="{8E7F781C-72B9-4912-81F5-F2433D2DA5D2}" srcOrd="2" destOrd="0" presId="urn:microsoft.com/office/officeart/2018/2/layout/IconVerticalSolidList"/>
    <dgm:cxn modelId="{6497719E-4A18-451B-8060-3B408DB82CD5}" type="presParOf" srcId="{1DCD2388-5D2F-40DC-8F63-69BB19E3D3F1}" destId="{84CFD27A-70C4-4192-AE2F-29A94714F8B0}" srcOrd="3" destOrd="0" presId="urn:microsoft.com/office/officeart/2018/2/layout/IconVerticalSolidList"/>
    <dgm:cxn modelId="{E6F97A17-1136-4317-AA4B-70B439B2A20F}" type="presParOf" srcId="{04A78CA4-99B8-46B1-9588-AF9691165049}" destId="{BC9E0D4E-82A4-4516-9586-866488BC7838}" srcOrd="1" destOrd="0" presId="urn:microsoft.com/office/officeart/2018/2/layout/IconVerticalSolidList"/>
    <dgm:cxn modelId="{7DCAFB57-D108-4404-95B6-83C7758FA9FE}" type="presParOf" srcId="{04A78CA4-99B8-46B1-9588-AF9691165049}" destId="{839AA07C-E5DA-4112-AA08-7982CE8C17E9}" srcOrd="2" destOrd="0" presId="urn:microsoft.com/office/officeart/2018/2/layout/IconVerticalSolidList"/>
    <dgm:cxn modelId="{8EBDFD72-2FBD-4CC2-BD5F-E066A02A3217}" type="presParOf" srcId="{839AA07C-E5DA-4112-AA08-7982CE8C17E9}" destId="{FB4A4AE7-C56E-43B3-871D-1BA0E54DA5DF}" srcOrd="0" destOrd="0" presId="urn:microsoft.com/office/officeart/2018/2/layout/IconVerticalSolidList"/>
    <dgm:cxn modelId="{6B7A9450-19E1-4579-AC1D-93EFBBE853D3}" type="presParOf" srcId="{839AA07C-E5DA-4112-AA08-7982CE8C17E9}" destId="{D110DC8C-5209-4EFA-AF91-BB6C6E6AA64A}" srcOrd="1" destOrd="0" presId="urn:microsoft.com/office/officeart/2018/2/layout/IconVerticalSolidList"/>
    <dgm:cxn modelId="{466F02C9-4349-4B27-A68A-DB46C5086A6C}" type="presParOf" srcId="{839AA07C-E5DA-4112-AA08-7982CE8C17E9}" destId="{C3954B3C-C15A-4B17-BBCA-C3B7FBEB589F}" srcOrd="2" destOrd="0" presId="urn:microsoft.com/office/officeart/2018/2/layout/IconVerticalSolidList"/>
    <dgm:cxn modelId="{6833FF6C-C886-4A91-B6A6-86B04C7F01B8}" type="presParOf" srcId="{839AA07C-E5DA-4112-AA08-7982CE8C17E9}" destId="{F9A1E09E-AB79-49BE-8E78-E9E9E9605521}" srcOrd="3" destOrd="0" presId="urn:microsoft.com/office/officeart/2018/2/layout/IconVerticalSolidList"/>
    <dgm:cxn modelId="{8F298688-DE26-48D3-9866-00FCFE7D98B7}" type="presParOf" srcId="{04A78CA4-99B8-46B1-9588-AF9691165049}" destId="{3C6E594E-7CB7-46BB-80F1-AB4B1FC3C2C5}" srcOrd="3" destOrd="0" presId="urn:microsoft.com/office/officeart/2018/2/layout/IconVerticalSolidList"/>
    <dgm:cxn modelId="{0A68B7FF-8DB8-45A2-A35D-F4A5E73ADEA7}" type="presParOf" srcId="{04A78CA4-99B8-46B1-9588-AF9691165049}" destId="{98A204EB-6455-4BE6-B2E7-E9BB0862A513}" srcOrd="4" destOrd="0" presId="urn:microsoft.com/office/officeart/2018/2/layout/IconVerticalSolidList"/>
    <dgm:cxn modelId="{25EE8C54-3541-4427-AB57-AA0E7CEF20C2}" type="presParOf" srcId="{98A204EB-6455-4BE6-B2E7-E9BB0862A513}" destId="{08149500-3348-4653-8A95-1B01D6FDF7AB}" srcOrd="0" destOrd="0" presId="urn:microsoft.com/office/officeart/2018/2/layout/IconVerticalSolidList"/>
    <dgm:cxn modelId="{52DC835B-6A41-483E-BD53-0249D69C673D}" type="presParOf" srcId="{98A204EB-6455-4BE6-B2E7-E9BB0862A513}" destId="{C191BFFA-3A41-4FE9-A6B8-FAE790708CAA}" srcOrd="1" destOrd="0" presId="urn:microsoft.com/office/officeart/2018/2/layout/IconVerticalSolidList"/>
    <dgm:cxn modelId="{64DCF74F-BC72-49F9-934B-AC592E8A1B5F}" type="presParOf" srcId="{98A204EB-6455-4BE6-B2E7-E9BB0862A513}" destId="{F5D67893-3616-4758-9C0E-4738B4DA172F}" srcOrd="2" destOrd="0" presId="urn:microsoft.com/office/officeart/2018/2/layout/IconVerticalSolidList"/>
    <dgm:cxn modelId="{863267A9-517C-43C1-AADF-6EE41E40DD8D}" type="presParOf" srcId="{98A204EB-6455-4BE6-B2E7-E9BB0862A513}" destId="{36888F95-8F3D-4A9F-BCAA-F2842CED90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270C5-4B54-4126-A597-5675444959DF}">
      <dsp:nvSpPr>
        <dsp:cNvPr id="0" name=""/>
        <dsp:cNvSpPr/>
      </dsp:nvSpPr>
      <dsp:spPr>
        <a:xfrm>
          <a:off x="0" y="659"/>
          <a:ext cx="6172199" cy="1543580"/>
        </a:xfrm>
        <a:prstGeom prst="roundRect">
          <a:avLst>
            <a:gd name="adj" fmla="val 1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EA24AD19-6655-470F-B2A0-0BEF38822E46}">
      <dsp:nvSpPr>
        <dsp:cNvPr id="0" name=""/>
        <dsp:cNvSpPr/>
      </dsp:nvSpPr>
      <dsp:spPr>
        <a:xfrm>
          <a:off x="466933" y="347965"/>
          <a:ext cx="848969" cy="8489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FD27A-70C4-4192-AE2F-29A94714F8B0}">
      <dsp:nvSpPr>
        <dsp:cNvPr id="0" name=""/>
        <dsp:cNvSpPr/>
      </dsp:nvSpPr>
      <dsp:spPr>
        <a:xfrm>
          <a:off x="1782835" y="659"/>
          <a:ext cx="4389364" cy="154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62" tIns="163362" rIns="163362" bIns="163362" numCol="1" spcCol="1270" anchor="ctr" anchorCtr="0">
          <a:noAutofit/>
        </a:bodyPr>
        <a:lstStyle/>
        <a:p>
          <a:pPr marL="0" lvl="0" indent="0" algn="l" defTabSz="2133600">
            <a:lnSpc>
              <a:spcPct val="100000"/>
            </a:lnSpc>
            <a:spcBef>
              <a:spcPct val="0"/>
            </a:spcBef>
            <a:spcAft>
              <a:spcPct val="35000"/>
            </a:spcAft>
            <a:buNone/>
          </a:pPr>
          <a:r>
            <a:rPr lang="en-ZA" sz="4800" b="1" kern="1200" dirty="0"/>
            <a:t>Employment</a:t>
          </a:r>
        </a:p>
      </dsp:txBody>
      <dsp:txXfrm>
        <a:off x="1782835" y="659"/>
        <a:ext cx="4389364" cy="1543580"/>
      </dsp:txXfrm>
    </dsp:sp>
    <dsp:sp modelId="{FB4A4AE7-C56E-43B3-871D-1BA0E54DA5DF}">
      <dsp:nvSpPr>
        <dsp:cNvPr id="0" name=""/>
        <dsp:cNvSpPr/>
      </dsp:nvSpPr>
      <dsp:spPr>
        <a:xfrm>
          <a:off x="0" y="1930134"/>
          <a:ext cx="6172199" cy="1543580"/>
        </a:xfrm>
        <a:prstGeom prst="roundRect">
          <a:avLst>
            <a:gd name="adj" fmla="val 10000"/>
          </a:avLst>
        </a:prstGeom>
        <a:solidFill>
          <a:srgbClr val="BC7FBB"/>
        </a:solidFill>
        <a:ln>
          <a:noFill/>
        </a:ln>
        <a:effectLst/>
      </dsp:spPr>
      <dsp:style>
        <a:lnRef idx="0">
          <a:scrgbClr r="0" g="0" b="0"/>
        </a:lnRef>
        <a:fillRef idx="1">
          <a:scrgbClr r="0" g="0" b="0"/>
        </a:fillRef>
        <a:effectRef idx="0">
          <a:scrgbClr r="0" g="0" b="0"/>
        </a:effectRef>
        <a:fontRef idx="minor"/>
      </dsp:style>
    </dsp:sp>
    <dsp:sp modelId="{D110DC8C-5209-4EFA-AF91-BB6C6E6AA64A}">
      <dsp:nvSpPr>
        <dsp:cNvPr id="0" name=""/>
        <dsp:cNvSpPr/>
      </dsp:nvSpPr>
      <dsp:spPr>
        <a:xfrm>
          <a:off x="466933" y="2277440"/>
          <a:ext cx="848969" cy="8489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1E09E-AB79-49BE-8E78-E9E9E9605521}">
      <dsp:nvSpPr>
        <dsp:cNvPr id="0" name=""/>
        <dsp:cNvSpPr/>
      </dsp:nvSpPr>
      <dsp:spPr>
        <a:xfrm>
          <a:off x="1782835" y="1930134"/>
          <a:ext cx="4389364" cy="154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62" tIns="163362" rIns="163362" bIns="163362" numCol="1" spcCol="1270" anchor="ctr" anchorCtr="0">
          <a:noAutofit/>
        </a:bodyPr>
        <a:lstStyle/>
        <a:p>
          <a:pPr marL="0" lvl="0" indent="0" algn="l" defTabSz="2133600">
            <a:lnSpc>
              <a:spcPct val="100000"/>
            </a:lnSpc>
            <a:spcBef>
              <a:spcPct val="0"/>
            </a:spcBef>
            <a:spcAft>
              <a:spcPct val="35000"/>
            </a:spcAft>
            <a:buNone/>
          </a:pPr>
          <a:r>
            <a:rPr lang="en-ZA" sz="4800" b="1" kern="1200" dirty="0"/>
            <a:t>Community</a:t>
          </a:r>
        </a:p>
      </dsp:txBody>
      <dsp:txXfrm>
        <a:off x="1782835" y="1930134"/>
        <a:ext cx="4389364" cy="1543580"/>
      </dsp:txXfrm>
    </dsp:sp>
    <dsp:sp modelId="{08149500-3348-4653-8A95-1B01D6FDF7AB}">
      <dsp:nvSpPr>
        <dsp:cNvPr id="0" name=""/>
        <dsp:cNvSpPr/>
      </dsp:nvSpPr>
      <dsp:spPr>
        <a:xfrm>
          <a:off x="0" y="3859610"/>
          <a:ext cx="6172199" cy="1543580"/>
        </a:xfrm>
        <a:prstGeom prst="roundRect">
          <a:avLst>
            <a:gd name="adj" fmla="val 10000"/>
          </a:avLst>
        </a:prstGeom>
        <a:solidFill>
          <a:schemeClr val="accent6">
            <a:lumMod val="25000"/>
            <a:lumOff val="75000"/>
          </a:schemeClr>
        </a:solidFill>
        <a:ln>
          <a:noFill/>
        </a:ln>
        <a:effectLst/>
      </dsp:spPr>
      <dsp:style>
        <a:lnRef idx="0">
          <a:scrgbClr r="0" g="0" b="0"/>
        </a:lnRef>
        <a:fillRef idx="1">
          <a:scrgbClr r="0" g="0" b="0"/>
        </a:fillRef>
        <a:effectRef idx="0">
          <a:scrgbClr r="0" g="0" b="0"/>
        </a:effectRef>
        <a:fontRef idx="minor"/>
      </dsp:style>
    </dsp:sp>
    <dsp:sp modelId="{C191BFFA-3A41-4FE9-A6B8-FAE790708CAA}">
      <dsp:nvSpPr>
        <dsp:cNvPr id="0" name=""/>
        <dsp:cNvSpPr/>
      </dsp:nvSpPr>
      <dsp:spPr>
        <a:xfrm>
          <a:off x="466933" y="4206915"/>
          <a:ext cx="848969" cy="8489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88F95-8F3D-4A9F-BCAA-F2842CED906C}">
      <dsp:nvSpPr>
        <dsp:cNvPr id="0" name=""/>
        <dsp:cNvSpPr/>
      </dsp:nvSpPr>
      <dsp:spPr>
        <a:xfrm>
          <a:off x="1782835" y="3859610"/>
          <a:ext cx="4389364" cy="154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62" tIns="163362" rIns="163362" bIns="163362" numCol="1" spcCol="1270" anchor="ctr" anchorCtr="0">
          <a:noAutofit/>
        </a:bodyPr>
        <a:lstStyle/>
        <a:p>
          <a:pPr marL="0" lvl="0" indent="0" algn="l" defTabSz="2133600">
            <a:lnSpc>
              <a:spcPct val="100000"/>
            </a:lnSpc>
            <a:spcBef>
              <a:spcPct val="0"/>
            </a:spcBef>
            <a:spcAft>
              <a:spcPct val="35000"/>
            </a:spcAft>
            <a:buNone/>
          </a:pPr>
          <a:r>
            <a:rPr lang="en-ZA" sz="4800" b="1" kern="1200" dirty="0"/>
            <a:t>Knowledge</a:t>
          </a:r>
        </a:p>
      </dsp:txBody>
      <dsp:txXfrm>
        <a:off x="1782835" y="3859610"/>
        <a:ext cx="4389364" cy="15435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03.10.2020</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03.10.2020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hyperlink" Target="https://github.com/tadiwacm/KnowledgeBum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dirty="0"/>
              <a:t>Knights</a:t>
            </a: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6376835" y="785873"/>
            <a:ext cx="5160741" cy="1101897"/>
          </a:xfrm>
        </p:spPr>
        <p:txBody>
          <a:bodyPr/>
          <a:lstStyle/>
          <a:p>
            <a:r>
              <a:rPr lang="en-US" dirty="0">
                <a:solidFill>
                  <a:schemeClr val="tx1"/>
                </a:solidFill>
              </a:rPr>
              <a:t>                     Sagel</a:t>
            </a:r>
          </a:p>
          <a:p>
            <a:r>
              <a:rPr lang="en-US" dirty="0">
                <a:solidFill>
                  <a:schemeClr val="tx1"/>
                </a:solidFill>
              </a:rPr>
              <a:t>                 Tadiwa</a:t>
            </a:r>
          </a:p>
          <a:p>
            <a:r>
              <a:rPr lang="en-US" dirty="0">
                <a:solidFill>
                  <a:schemeClr val="tx1"/>
                </a:solidFill>
              </a:rPr>
              <a:t>             Talia</a:t>
            </a:r>
          </a:p>
          <a:p>
            <a:r>
              <a:rPr lang="en-US" dirty="0">
                <a:solidFill>
                  <a:schemeClr val="tx1"/>
                </a:solidFill>
              </a:rPr>
              <a:t>         Linda</a:t>
            </a:r>
            <a:endParaRPr lang="ru-RU" dirty="0">
              <a:solidFill>
                <a:schemeClr val="tx1"/>
              </a:solidFill>
            </a:endParaRPr>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t>UCT</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a:t>HACKATHON 2020</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223448" y="1096677"/>
            <a:ext cx="5056083" cy="782638"/>
          </a:xfrm>
        </p:spPr>
        <p:txBody>
          <a:bodyPr/>
          <a:lstStyle/>
          <a:p>
            <a:r>
              <a:rPr lang="en-US" dirty="0">
                <a:solidFill>
                  <a:schemeClr val="accent6"/>
                </a:solidFill>
                <a:highlight>
                  <a:srgbClr val="FFFF00"/>
                </a:highlight>
              </a:rPr>
              <a:t>Problem</a:t>
            </a:r>
            <a:endParaRPr lang="ru-RU" dirty="0">
              <a:solidFill>
                <a:schemeClr val="accent6"/>
              </a:solidFill>
              <a:highlight>
                <a:srgbClr val="FFFF00"/>
              </a:highlight>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255294" y="2252081"/>
            <a:ext cx="5585412" cy="749047"/>
          </a:xfrm>
        </p:spPr>
        <p:txBody>
          <a:bodyPr/>
          <a:lstStyle/>
          <a:p>
            <a:r>
              <a:rPr lang="en-ZA" dirty="0"/>
              <a:t>Increase in unemployment rates during the Covid-19 pandemic.</a:t>
            </a:r>
          </a:p>
          <a:p>
            <a:endParaRPr lang="en-ZA" dirty="0"/>
          </a:p>
          <a:p>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4" name="Picture 3" descr="A close up of a toy&#10;&#10;Description automatically generated">
            <a:extLst>
              <a:ext uri="{FF2B5EF4-FFF2-40B4-BE49-F238E27FC236}">
                <a16:creationId xmlns:a16="http://schemas.microsoft.com/office/drawing/2014/main" id="{88C0A8FD-0F9D-452F-B498-48B74CE2E5D5}"/>
              </a:ext>
            </a:extLst>
          </p:cNvPr>
          <p:cNvPicPr>
            <a:picLocks noChangeAspect="1"/>
          </p:cNvPicPr>
          <p:nvPr/>
        </p:nvPicPr>
        <p:blipFill rotWithShape="1">
          <a:blip r:embed="rId4"/>
          <a:srcRect b="7824"/>
          <a:stretch/>
        </p:blipFill>
        <p:spPr>
          <a:xfrm>
            <a:off x="6095999" y="0"/>
            <a:ext cx="6096001" cy="6060016"/>
          </a:xfrm>
          <a:prstGeom prst="rect">
            <a:avLst/>
          </a:prstGeom>
        </p:spPr>
      </p:pic>
      <p:sp>
        <p:nvSpPr>
          <p:cNvPr id="7" name="TextBox 6">
            <a:extLst>
              <a:ext uri="{FF2B5EF4-FFF2-40B4-BE49-F238E27FC236}">
                <a16:creationId xmlns:a16="http://schemas.microsoft.com/office/drawing/2014/main" id="{B66A20B0-08C3-400B-B9DE-CA2844FE4474}"/>
              </a:ext>
            </a:extLst>
          </p:cNvPr>
          <p:cNvSpPr txBox="1"/>
          <p:nvPr/>
        </p:nvSpPr>
        <p:spPr>
          <a:xfrm>
            <a:off x="525127" y="3044543"/>
            <a:ext cx="4452724" cy="1261884"/>
          </a:xfrm>
          <a:prstGeom prst="rect">
            <a:avLst/>
          </a:prstGeom>
          <a:noFill/>
        </p:spPr>
        <p:txBody>
          <a:bodyPr wrap="square" rtlCol="0">
            <a:spAutoFit/>
          </a:bodyPr>
          <a:lstStyle/>
          <a:p>
            <a:pPr marL="457200" indent="-457200">
              <a:buFont typeface="Arial" panose="020B0604020202020204" pitchFamily="34" charset="0"/>
              <a:buChar char="•"/>
            </a:pPr>
            <a:r>
              <a:rPr lang="en-ZA" sz="1900" dirty="0">
                <a:solidFill>
                  <a:schemeClr val="bg1"/>
                </a:solidFill>
              </a:rPr>
              <a:t>Salary cuts</a:t>
            </a:r>
          </a:p>
          <a:p>
            <a:pPr marL="457200" indent="-457200">
              <a:buFont typeface="Arial" panose="020B0604020202020204" pitchFamily="34" charset="0"/>
              <a:buChar char="•"/>
            </a:pPr>
            <a:r>
              <a:rPr lang="en-ZA" sz="1900" dirty="0">
                <a:solidFill>
                  <a:schemeClr val="bg1"/>
                </a:solidFill>
              </a:rPr>
              <a:t>Companies shutting down</a:t>
            </a:r>
          </a:p>
          <a:p>
            <a:pPr marL="457200" indent="-457200">
              <a:buFont typeface="Arial" panose="020B0604020202020204" pitchFamily="34" charset="0"/>
              <a:buChar char="•"/>
            </a:pPr>
            <a:r>
              <a:rPr lang="en-ZA" sz="1900" dirty="0">
                <a:solidFill>
                  <a:schemeClr val="bg1"/>
                </a:solidFill>
              </a:rPr>
              <a:t>Fall of the economy accelerated poverty</a:t>
            </a:r>
          </a:p>
        </p:txBody>
      </p:sp>
    </p:spTree>
    <p:extLst>
      <p:ext uri="{BB962C8B-B14F-4D97-AF65-F5344CB8AC3E}">
        <p14:creationId xmlns:p14="http://schemas.microsoft.com/office/powerpoint/2010/main" val="110663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244A217-F8AF-46A0-B475-008BBA394FF0}"/>
              </a:ext>
            </a:extLst>
          </p:cNvPr>
          <p:cNvSpPr/>
          <p:nvPr/>
        </p:nvSpPr>
        <p:spPr>
          <a:xfrm>
            <a:off x="5988676" y="0"/>
            <a:ext cx="6203324" cy="6858000"/>
          </a:xfrm>
          <a:prstGeom prst="rect">
            <a:avLst/>
          </a:prstGeom>
          <a:solidFill>
            <a:schemeClr val="bg1"/>
          </a:solidFill>
          <a:ln w="12700" cap="flat">
            <a:noFill/>
            <a:prstDash val="solid"/>
            <a:miter/>
          </a:ln>
        </p:spPr>
        <p:txBody>
          <a:bodyPr rtlCol="0" anchor="ctr"/>
          <a:lstStyle/>
          <a:p>
            <a:pPr algn="l"/>
            <a:endParaRPr lang="en-ZA" dirty="0"/>
          </a:p>
        </p:txBody>
      </p:sp>
      <p:sp>
        <p:nvSpPr>
          <p:cNvPr id="2" name="Slide Number Placeholder 1">
            <a:extLst>
              <a:ext uri="{FF2B5EF4-FFF2-40B4-BE49-F238E27FC236}">
                <a16:creationId xmlns:a16="http://schemas.microsoft.com/office/drawing/2014/main" id="{2E7D7E0F-BA43-48B8-8E61-293A7C79EFF7}"/>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
        <p:nvSpPr>
          <p:cNvPr id="3" name="Title 2">
            <a:extLst>
              <a:ext uri="{FF2B5EF4-FFF2-40B4-BE49-F238E27FC236}">
                <a16:creationId xmlns:a16="http://schemas.microsoft.com/office/drawing/2014/main" id="{952A48D3-0CF7-4F55-A04E-8C684FC99913}"/>
              </a:ext>
            </a:extLst>
          </p:cNvPr>
          <p:cNvSpPr>
            <a:spLocks noGrp="1"/>
          </p:cNvSpPr>
          <p:nvPr>
            <p:ph type="title"/>
          </p:nvPr>
        </p:nvSpPr>
        <p:spPr>
          <a:xfrm>
            <a:off x="214562" y="490503"/>
            <a:ext cx="10515600" cy="1325563"/>
          </a:xfrm>
        </p:spPr>
        <p:txBody>
          <a:bodyPr/>
          <a:lstStyle/>
          <a:p>
            <a:r>
              <a:rPr lang="en-ZA" dirty="0">
                <a:solidFill>
                  <a:schemeClr val="tx1"/>
                </a:solidFill>
                <a:highlight>
                  <a:srgbClr val="FFFF00"/>
                </a:highlight>
              </a:rPr>
              <a:t>The Facts</a:t>
            </a:r>
            <a:endParaRPr lang="en-ZA" dirty="0">
              <a:solidFill>
                <a:schemeClr val="tx1"/>
              </a:solidFill>
            </a:endParaRPr>
          </a:p>
        </p:txBody>
      </p:sp>
      <p:sp>
        <p:nvSpPr>
          <p:cNvPr id="7" name="TextBox 6">
            <a:extLst>
              <a:ext uri="{FF2B5EF4-FFF2-40B4-BE49-F238E27FC236}">
                <a16:creationId xmlns:a16="http://schemas.microsoft.com/office/drawing/2014/main" id="{B3AF7C1B-D2D8-4200-A08E-F19625CC0653}"/>
              </a:ext>
            </a:extLst>
          </p:cNvPr>
          <p:cNvSpPr txBox="1"/>
          <p:nvPr/>
        </p:nvSpPr>
        <p:spPr>
          <a:xfrm>
            <a:off x="314824" y="2462942"/>
            <a:ext cx="4791755" cy="3046988"/>
          </a:xfrm>
          <a:prstGeom prst="rect">
            <a:avLst/>
          </a:prstGeom>
          <a:noFill/>
        </p:spPr>
        <p:txBody>
          <a:bodyPr wrap="square">
            <a:spAutoFit/>
          </a:bodyPr>
          <a:lstStyle/>
          <a:p>
            <a:pPr marL="342900" indent="-342900">
              <a:buFont typeface="Arial" panose="020B0604020202020204" pitchFamily="34" charset="0"/>
              <a:buChar char="•"/>
            </a:pPr>
            <a:r>
              <a:rPr lang="en-ZA" sz="2400" dirty="0">
                <a:solidFill>
                  <a:schemeClr val="bg1"/>
                </a:solidFill>
              </a:rPr>
              <a:t>The youth makes up to 35% of SA’s population</a:t>
            </a:r>
          </a:p>
          <a:p>
            <a:pPr marL="342900" indent="-342900">
              <a:buFont typeface="Arial" panose="020B0604020202020204" pitchFamily="34" charset="0"/>
              <a:buChar char="•"/>
            </a:pPr>
            <a:r>
              <a:rPr lang="en-ZA" sz="2400" dirty="0">
                <a:solidFill>
                  <a:schemeClr val="bg1"/>
                </a:solidFill>
              </a:rPr>
              <a:t>Youth unemployment was at 55.9% as of 2019</a:t>
            </a:r>
          </a:p>
          <a:p>
            <a:pPr marL="342900" indent="-342900">
              <a:buFont typeface="Arial" panose="020B0604020202020204" pitchFamily="34" charset="0"/>
              <a:buChar char="•"/>
            </a:pPr>
            <a:r>
              <a:rPr lang="en-ZA" sz="2400" dirty="0">
                <a:solidFill>
                  <a:schemeClr val="bg1"/>
                </a:solidFill>
              </a:rPr>
              <a:t>As of 2020 unemployment is at 59%</a:t>
            </a:r>
          </a:p>
          <a:p>
            <a:pPr marL="342900" indent="-342900">
              <a:buFont typeface="Arial" panose="020B0604020202020204" pitchFamily="34" charset="0"/>
              <a:buChar char="•"/>
            </a:pPr>
            <a:r>
              <a:rPr lang="en-ZA" sz="2400" dirty="0">
                <a:solidFill>
                  <a:schemeClr val="bg1"/>
                </a:solidFill>
              </a:rPr>
              <a:t>Lack of soft skills is a major contributor</a:t>
            </a:r>
          </a:p>
        </p:txBody>
      </p:sp>
      <p:pic>
        <p:nvPicPr>
          <p:cNvPr id="5" name="Picture 4" descr="A picture containing text&#10;&#10;Description automatically generated">
            <a:extLst>
              <a:ext uri="{FF2B5EF4-FFF2-40B4-BE49-F238E27FC236}">
                <a16:creationId xmlns:a16="http://schemas.microsoft.com/office/drawing/2014/main" id="{257FCAB3-A766-4C76-A8E7-9EF5509AA9A9}"/>
              </a:ext>
            </a:extLst>
          </p:cNvPr>
          <p:cNvPicPr>
            <a:picLocks noChangeAspect="1"/>
          </p:cNvPicPr>
          <p:nvPr/>
        </p:nvPicPr>
        <p:blipFill rotWithShape="1">
          <a:blip r:embed="rId2"/>
          <a:srcRect b="9134"/>
          <a:stretch/>
        </p:blipFill>
        <p:spPr>
          <a:xfrm>
            <a:off x="6224079" y="916940"/>
            <a:ext cx="5573677" cy="5024119"/>
          </a:xfrm>
          <a:prstGeom prst="rect">
            <a:avLst/>
          </a:prstGeom>
        </p:spPr>
      </p:pic>
    </p:spTree>
    <p:extLst>
      <p:ext uri="{BB962C8B-B14F-4D97-AF65-F5344CB8AC3E}">
        <p14:creationId xmlns:p14="http://schemas.microsoft.com/office/powerpoint/2010/main" val="43438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301730" y="1097141"/>
            <a:ext cx="5056083" cy="782638"/>
          </a:xfrm>
        </p:spPr>
        <p:txBody>
          <a:bodyPr/>
          <a:lstStyle/>
          <a:p>
            <a:r>
              <a:rPr lang="en-US" dirty="0">
                <a:solidFill>
                  <a:schemeClr val="tx1"/>
                </a:solidFill>
                <a:highlight>
                  <a:srgbClr val="FFFF00"/>
                </a:highlight>
              </a:rPr>
              <a:t>Solution</a:t>
            </a:r>
            <a:endParaRPr lang="ru-RU" dirty="0">
              <a:solidFill>
                <a:schemeClr val="tx1"/>
              </a:solidFill>
              <a:highlight>
                <a:srgbClr val="FFFF00"/>
              </a:highlight>
            </a:endParaRPr>
          </a:p>
        </p:txBody>
      </p:sp>
      <p:sp>
        <p:nvSpPr>
          <p:cNvPr id="3" name="Rectangle 2">
            <a:extLst>
              <a:ext uri="{FF2B5EF4-FFF2-40B4-BE49-F238E27FC236}">
                <a16:creationId xmlns:a16="http://schemas.microsoft.com/office/drawing/2014/main" id="{73187273-51A6-4B09-A2D2-B2176984A499}"/>
              </a:ext>
            </a:extLst>
          </p:cNvPr>
          <p:cNvSpPr/>
          <p:nvPr/>
        </p:nvSpPr>
        <p:spPr>
          <a:xfrm>
            <a:off x="6088378" y="0"/>
            <a:ext cx="6103621" cy="6858000"/>
          </a:xfrm>
          <a:prstGeom prst="rect">
            <a:avLst/>
          </a:prstGeom>
          <a:solidFill>
            <a:schemeClr val="bg1"/>
          </a:solidFill>
          <a:ln w="12700" cap="flat">
            <a:noFill/>
            <a:prstDash val="solid"/>
            <a:miter/>
          </a:ln>
        </p:spPr>
        <p:txBody>
          <a:bodyPr rtlCol="0" anchor="ctr"/>
          <a:lstStyle/>
          <a:p>
            <a:pPr algn="l"/>
            <a:endParaRPr lang="en-ZA"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301730" y="2343556"/>
            <a:ext cx="6446800" cy="782638"/>
          </a:xfrm>
        </p:spPr>
        <p:txBody>
          <a:bodyPr>
            <a:normAutofit/>
          </a:bodyPr>
          <a:lstStyle/>
          <a:p>
            <a:r>
              <a:rPr lang="en-US" dirty="0">
                <a:solidFill>
                  <a:schemeClr val="bg1"/>
                </a:solidFill>
              </a:rPr>
              <a:t>Our solution aims to use entrepreneurship to uplift the youth and the economy.</a:t>
            </a:r>
            <a:endParaRPr lang="ru-RU" dirty="0">
              <a:solidFill>
                <a:schemeClr val="bg1"/>
              </a:solidFill>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456918" y="3298803"/>
            <a:ext cx="4745706" cy="3068694"/>
          </a:xfrm>
        </p:spPr>
        <p:txBody>
          <a:bodyPr>
            <a:noAutofit/>
          </a:bodyPr>
          <a:lstStyle/>
          <a:p>
            <a:r>
              <a:rPr lang="en-US" sz="1800" dirty="0">
                <a:solidFill>
                  <a:srgbClr val="FFFF00"/>
                </a:solidFill>
              </a:rPr>
              <a:t>We have created a data free app called </a:t>
            </a:r>
            <a:r>
              <a:rPr lang="en-US" sz="1800" dirty="0" err="1">
                <a:solidFill>
                  <a:srgbClr val="FFFF00"/>
                </a:solidFill>
              </a:rPr>
              <a:t>KnowledgeBump</a:t>
            </a:r>
            <a:r>
              <a:rPr lang="en-US" sz="1800" dirty="0">
                <a:solidFill>
                  <a:srgbClr val="FFFF00"/>
                </a:solidFill>
              </a:rPr>
              <a:t>.</a:t>
            </a:r>
          </a:p>
          <a:p>
            <a:r>
              <a:rPr lang="en-US" sz="1800" b="1" dirty="0"/>
              <a:t>How does the app operate?</a:t>
            </a:r>
          </a:p>
          <a:p>
            <a:pPr lvl="1"/>
            <a:r>
              <a:rPr lang="en-US" sz="1800" dirty="0"/>
              <a:t>Offers soft skills training courses</a:t>
            </a:r>
          </a:p>
          <a:p>
            <a:pPr lvl="1"/>
            <a:r>
              <a:rPr lang="en-US" sz="1800" dirty="0"/>
              <a:t>Connects users to entrepreneurship opportunities and job opportunities</a:t>
            </a:r>
          </a:p>
          <a:p>
            <a:pPr lvl="1"/>
            <a:r>
              <a:rPr lang="en-US" sz="1800" dirty="0"/>
              <a:t>Generates a CV for users</a:t>
            </a:r>
          </a:p>
          <a:p>
            <a:pPr lvl="1"/>
            <a:r>
              <a:rPr lang="en-US" sz="1800" dirty="0"/>
              <a:t>Advertises for small business</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4</a:t>
            </a:fld>
            <a:endParaRPr lang="ru-RU" dirty="0"/>
          </a:p>
        </p:txBody>
      </p:sp>
      <p:pic>
        <p:nvPicPr>
          <p:cNvPr id="10" name="Picture 9" descr="Logo&#10;&#10;Description automatically generated">
            <a:extLst>
              <a:ext uri="{FF2B5EF4-FFF2-40B4-BE49-F238E27FC236}">
                <a16:creationId xmlns:a16="http://schemas.microsoft.com/office/drawing/2014/main" id="{0D2523B7-63E6-43E1-AED6-1DDCC3F27EA2}"/>
              </a:ext>
            </a:extLst>
          </p:cNvPr>
          <p:cNvPicPr>
            <a:picLocks noChangeAspect="1"/>
          </p:cNvPicPr>
          <p:nvPr/>
        </p:nvPicPr>
        <p:blipFill>
          <a:blip r:embed="rId4"/>
          <a:stretch>
            <a:fillRect/>
          </a:stretch>
        </p:blipFill>
        <p:spPr>
          <a:xfrm>
            <a:off x="6567276" y="1093823"/>
            <a:ext cx="5056083" cy="5334151"/>
          </a:xfrm>
          <a:prstGeom prst="rect">
            <a:avLst/>
          </a:prstGeom>
        </p:spPr>
      </p:pic>
      <p:sp>
        <p:nvSpPr>
          <p:cNvPr id="11" name="TextBox 10">
            <a:extLst>
              <a:ext uri="{FF2B5EF4-FFF2-40B4-BE49-F238E27FC236}">
                <a16:creationId xmlns:a16="http://schemas.microsoft.com/office/drawing/2014/main" id="{C9B60C8E-EF45-4DD1-8350-85E60FD99247}"/>
              </a:ext>
            </a:extLst>
          </p:cNvPr>
          <p:cNvSpPr txBox="1"/>
          <p:nvPr/>
        </p:nvSpPr>
        <p:spPr>
          <a:xfrm>
            <a:off x="8149103" y="570603"/>
            <a:ext cx="3636181" cy="523220"/>
          </a:xfrm>
          <a:prstGeom prst="rect">
            <a:avLst/>
          </a:prstGeom>
          <a:noFill/>
        </p:spPr>
        <p:txBody>
          <a:bodyPr wrap="square" rtlCol="0">
            <a:spAutoFit/>
          </a:bodyPr>
          <a:lstStyle/>
          <a:p>
            <a:r>
              <a:rPr lang="en-ZA" sz="2800" b="1" dirty="0">
                <a:solidFill>
                  <a:schemeClr val="tx1">
                    <a:lumMod val="95000"/>
                    <a:lumOff val="5000"/>
                  </a:schemeClr>
                </a:solidFill>
                <a:highlight>
                  <a:srgbClr val="FFFF00"/>
                </a:highlight>
              </a:rPr>
              <a:t>WEBSITE</a:t>
            </a:r>
          </a:p>
        </p:txBody>
      </p:sp>
    </p:spTree>
    <p:extLst>
      <p:ext uri="{BB962C8B-B14F-4D97-AF65-F5344CB8AC3E}">
        <p14:creationId xmlns:p14="http://schemas.microsoft.com/office/powerpoint/2010/main" val="265579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a:xfrm>
            <a:off x="241381" y="702504"/>
            <a:ext cx="5056083" cy="782638"/>
          </a:xfrm>
        </p:spPr>
        <p:txBody>
          <a:bodyPr>
            <a:normAutofit fontScale="90000"/>
          </a:bodyPr>
          <a:lstStyle/>
          <a:p>
            <a:r>
              <a:rPr lang="en-US" dirty="0">
                <a:solidFill>
                  <a:schemeClr val="tx1"/>
                </a:solidFill>
                <a:highlight>
                  <a:srgbClr val="FFFF00"/>
                </a:highlight>
              </a:rPr>
              <a:t>Why is our solution DIFFERENT?</a:t>
            </a:r>
            <a:endParaRPr lang="ru-RU" dirty="0">
              <a:solidFill>
                <a:schemeClr val="tx1"/>
              </a:solidFill>
              <a:highlight>
                <a:srgbClr val="FFFF00"/>
              </a:highlight>
            </a:endParaRPr>
          </a:p>
        </p:txBody>
      </p:sp>
      <p:sp>
        <p:nvSpPr>
          <p:cNvPr id="3" name="Rectangle 2">
            <a:extLst>
              <a:ext uri="{FF2B5EF4-FFF2-40B4-BE49-F238E27FC236}">
                <a16:creationId xmlns:a16="http://schemas.microsoft.com/office/drawing/2014/main" id="{73187273-51A6-4B09-A2D2-B2176984A499}"/>
              </a:ext>
            </a:extLst>
          </p:cNvPr>
          <p:cNvSpPr/>
          <p:nvPr/>
        </p:nvSpPr>
        <p:spPr>
          <a:xfrm>
            <a:off x="6088378" y="0"/>
            <a:ext cx="6103621" cy="6858000"/>
          </a:xfrm>
          <a:prstGeom prst="rect">
            <a:avLst/>
          </a:prstGeom>
          <a:solidFill>
            <a:schemeClr val="bg1"/>
          </a:solidFill>
          <a:ln w="12700" cap="flat">
            <a:noFill/>
            <a:prstDash val="solid"/>
            <a:miter/>
          </a:ln>
        </p:spPr>
        <p:txBody>
          <a:bodyPr rtlCol="0" anchor="ctr"/>
          <a:lstStyle/>
          <a:p>
            <a:pPr algn="l"/>
            <a:endParaRPr lang="en-ZA"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241381" y="2187646"/>
            <a:ext cx="6446800" cy="782638"/>
          </a:xfrm>
        </p:spPr>
        <p:txBody>
          <a:bodyPr>
            <a:normAutofit lnSpcReduction="10000"/>
          </a:bodyPr>
          <a:lstStyle/>
          <a:p>
            <a:r>
              <a:rPr lang="en-US" dirty="0">
                <a:solidFill>
                  <a:schemeClr val="bg1"/>
                </a:solidFill>
              </a:rPr>
              <a:t>We’re not your usual online learning </a:t>
            </a:r>
          </a:p>
          <a:p>
            <a:r>
              <a:rPr lang="en-US" dirty="0">
                <a:solidFill>
                  <a:schemeClr val="bg1"/>
                </a:solidFill>
              </a:rPr>
              <a:t>or job search app!</a:t>
            </a:r>
            <a:endParaRPr lang="ru-RU" dirty="0">
              <a:solidFill>
                <a:schemeClr val="bg1"/>
              </a:solidFill>
            </a:endParaRP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3016481"/>
            <a:ext cx="4745706" cy="3068694"/>
          </a:xfrm>
        </p:spPr>
        <p:txBody>
          <a:bodyPr>
            <a:noAutofit/>
          </a:bodyPr>
          <a:lstStyle/>
          <a:p>
            <a:r>
              <a:rPr lang="en-US" sz="1800" dirty="0">
                <a:solidFill>
                  <a:srgbClr val="FFFF00"/>
                </a:solidFill>
              </a:rPr>
              <a:t>We offer different niches.</a:t>
            </a:r>
          </a:p>
          <a:p>
            <a:r>
              <a:rPr lang="en-US" sz="1800" dirty="0">
                <a:solidFill>
                  <a:srgbClr val="FFFF00"/>
                </a:solidFill>
              </a:rPr>
              <a:t>Teach soft skills &gt; So you are employment ready!</a:t>
            </a:r>
          </a:p>
          <a:p>
            <a:r>
              <a:rPr lang="en-US" sz="1800" dirty="0">
                <a:solidFill>
                  <a:srgbClr val="FFFF00"/>
                </a:solidFill>
              </a:rPr>
              <a:t>Build a community. It is not just a website, it is a journey!</a:t>
            </a:r>
          </a:p>
          <a:p>
            <a:pPr lvl="1">
              <a:buFont typeface="Wingdings" panose="05000000000000000000" pitchFamily="2" charset="2"/>
              <a:buChar char="ü"/>
            </a:pPr>
            <a:r>
              <a:rPr lang="en-US" sz="1800" b="1" dirty="0">
                <a:solidFill>
                  <a:schemeClr val="bg1"/>
                </a:solidFill>
              </a:rPr>
              <a:t>Mentorship: </a:t>
            </a:r>
            <a:r>
              <a:rPr lang="en-US" sz="1800" dirty="0">
                <a:solidFill>
                  <a:schemeClr val="bg1"/>
                </a:solidFill>
              </a:rPr>
              <a:t>We give you the tools (learn) and teach you how to use them</a:t>
            </a:r>
          </a:p>
          <a:p>
            <a:pPr lvl="1">
              <a:buFont typeface="Wingdings" panose="05000000000000000000" pitchFamily="2" charset="2"/>
              <a:buChar char="ü"/>
            </a:pPr>
            <a:r>
              <a:rPr lang="en-US" sz="1800" b="1" dirty="0">
                <a:solidFill>
                  <a:schemeClr val="bg1"/>
                </a:solidFill>
              </a:rPr>
              <a:t>Business plan </a:t>
            </a:r>
            <a:r>
              <a:rPr lang="en-US" sz="1800" dirty="0">
                <a:solidFill>
                  <a:schemeClr val="bg1"/>
                </a:solidFill>
              </a:rPr>
              <a:t>as a budding  entrepreneur? We got you</a:t>
            </a:r>
          </a:p>
          <a:p>
            <a:pPr lvl="1">
              <a:buFont typeface="Wingdings" panose="05000000000000000000" pitchFamily="2" charset="2"/>
              <a:buChar char="ü"/>
            </a:pPr>
            <a:r>
              <a:rPr lang="en-US" sz="1800" b="1" dirty="0">
                <a:solidFill>
                  <a:schemeClr val="bg1"/>
                </a:solidFill>
              </a:rPr>
              <a:t>CV revamp? </a:t>
            </a:r>
            <a:r>
              <a:rPr lang="en-US" sz="1800" dirty="0">
                <a:solidFill>
                  <a:schemeClr val="bg1"/>
                </a:solidFill>
              </a:rPr>
              <a:t>We have that too!</a:t>
            </a:r>
          </a:p>
          <a:p>
            <a:pPr lvl="1">
              <a:buFont typeface="Wingdings" panose="05000000000000000000" pitchFamily="2" charset="2"/>
              <a:buChar char="ü"/>
            </a:pPr>
            <a:r>
              <a:rPr lang="en-US" sz="1800" b="1" dirty="0">
                <a:solidFill>
                  <a:schemeClr val="bg1"/>
                </a:solidFill>
              </a:rPr>
              <a:t>Career advice? </a:t>
            </a:r>
            <a:r>
              <a:rPr lang="en-US" sz="1800" dirty="0">
                <a:solidFill>
                  <a:schemeClr val="bg1"/>
                </a:solidFill>
              </a:rPr>
              <a:t>Someone who has been there can help you!</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pic>
        <p:nvPicPr>
          <p:cNvPr id="10" name="Picture 9" descr="Logo&#10;&#10;Description automatically generated">
            <a:extLst>
              <a:ext uri="{FF2B5EF4-FFF2-40B4-BE49-F238E27FC236}">
                <a16:creationId xmlns:a16="http://schemas.microsoft.com/office/drawing/2014/main" id="{0D2523B7-63E6-43E1-AED6-1DDCC3F27EA2}"/>
              </a:ext>
            </a:extLst>
          </p:cNvPr>
          <p:cNvPicPr>
            <a:picLocks noChangeAspect="1"/>
          </p:cNvPicPr>
          <p:nvPr/>
        </p:nvPicPr>
        <p:blipFill>
          <a:blip r:embed="rId4"/>
          <a:stretch>
            <a:fillRect/>
          </a:stretch>
        </p:blipFill>
        <p:spPr>
          <a:xfrm>
            <a:off x="6567276" y="1093823"/>
            <a:ext cx="5056083" cy="5334151"/>
          </a:xfrm>
          <a:prstGeom prst="rect">
            <a:avLst/>
          </a:prstGeom>
        </p:spPr>
      </p:pic>
      <p:sp>
        <p:nvSpPr>
          <p:cNvPr id="11" name="TextBox 10">
            <a:extLst>
              <a:ext uri="{FF2B5EF4-FFF2-40B4-BE49-F238E27FC236}">
                <a16:creationId xmlns:a16="http://schemas.microsoft.com/office/drawing/2014/main" id="{C9B60C8E-EF45-4DD1-8350-85E60FD99247}"/>
              </a:ext>
            </a:extLst>
          </p:cNvPr>
          <p:cNvSpPr txBox="1"/>
          <p:nvPr/>
        </p:nvSpPr>
        <p:spPr>
          <a:xfrm>
            <a:off x="8375512" y="100147"/>
            <a:ext cx="3636181" cy="1384995"/>
          </a:xfrm>
          <a:prstGeom prst="rect">
            <a:avLst/>
          </a:prstGeom>
          <a:noFill/>
        </p:spPr>
        <p:txBody>
          <a:bodyPr wrap="square" rtlCol="0">
            <a:spAutoFit/>
          </a:bodyPr>
          <a:lstStyle/>
          <a:p>
            <a:r>
              <a:rPr lang="en-ZA" sz="2800" b="1" dirty="0">
                <a:solidFill>
                  <a:schemeClr val="tx1">
                    <a:lumMod val="95000"/>
                    <a:lumOff val="5000"/>
                  </a:schemeClr>
                </a:solidFill>
                <a:highlight>
                  <a:srgbClr val="00FFFF"/>
                </a:highlight>
              </a:rPr>
              <a:t>WEBSITE: ALL IN ONE, THE SEARCH IS OVER</a:t>
            </a:r>
          </a:p>
        </p:txBody>
      </p:sp>
    </p:spTree>
    <p:extLst>
      <p:ext uri="{BB962C8B-B14F-4D97-AF65-F5344CB8AC3E}">
        <p14:creationId xmlns:p14="http://schemas.microsoft.com/office/powerpoint/2010/main" val="253116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4F1AF1F-94E9-4D3F-A64B-A5B69B75858B}"/>
              </a:ext>
            </a:extLst>
          </p:cNvPr>
          <p:cNvSpPr/>
          <p:nvPr/>
        </p:nvSpPr>
        <p:spPr>
          <a:xfrm>
            <a:off x="6096000" y="0"/>
            <a:ext cx="6096000" cy="6858000"/>
          </a:xfrm>
          <a:prstGeom prst="rect">
            <a:avLst/>
          </a:prstGeom>
          <a:solidFill>
            <a:schemeClr val="bg1"/>
          </a:solidFill>
          <a:ln w="12700" cap="flat">
            <a:noFill/>
            <a:prstDash val="solid"/>
            <a:miter/>
          </a:ln>
        </p:spPr>
        <p:txBody>
          <a:bodyPr rtlCol="0" anchor="ctr"/>
          <a:lstStyle/>
          <a:p>
            <a:pPr algn="l"/>
            <a:endParaRPr lang="en-ZA" dirty="0"/>
          </a:p>
        </p:txBody>
      </p:sp>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108872" y="657376"/>
            <a:ext cx="5828416" cy="782638"/>
          </a:xfrm>
        </p:spPr>
        <p:txBody>
          <a:bodyPr>
            <a:normAutofit fontScale="90000"/>
          </a:bodyPr>
          <a:lstStyle/>
          <a:p>
            <a:r>
              <a:rPr lang="en-US" dirty="0">
                <a:solidFill>
                  <a:schemeClr val="tx1"/>
                </a:solidFill>
                <a:highlight>
                  <a:srgbClr val="00FFFF"/>
                </a:highlight>
              </a:rPr>
              <a:t>WHY IS OUR SOLUTION EFFECTIVE?</a:t>
            </a:r>
            <a:endParaRPr lang="ru-RU" dirty="0">
              <a:solidFill>
                <a:schemeClr val="tx1"/>
              </a:solidFill>
              <a:highlight>
                <a:srgbClr val="00FFFF"/>
              </a:highlight>
            </a:endParaRPr>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6482821" y="2216765"/>
            <a:ext cx="4421856" cy="749047"/>
          </a:xfrm>
        </p:spPr>
        <p:txBody>
          <a:bodyPr/>
          <a:lstStyle/>
          <a:p>
            <a:r>
              <a:rPr lang="en-US" b="1" dirty="0">
                <a:solidFill>
                  <a:schemeClr val="tx2">
                    <a:lumMod val="50000"/>
                  </a:schemeClr>
                </a:solidFill>
              </a:rPr>
              <a:t>Our solution is simple, accessible and user friendly!</a:t>
            </a:r>
            <a:endParaRPr lang="ru-RU" b="1" dirty="0">
              <a:solidFill>
                <a:schemeClr val="tx2">
                  <a:lumMod val="50000"/>
                </a:schemeClr>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482821" y="3167845"/>
            <a:ext cx="5352864" cy="3104167"/>
          </a:xfrm>
        </p:spPr>
        <p:txBody>
          <a:bodyPr>
            <a:normAutofit fontScale="92500" lnSpcReduction="10000"/>
          </a:bodyPr>
          <a:lstStyle/>
          <a:p>
            <a:r>
              <a:rPr lang="en-US" b="1" dirty="0">
                <a:solidFill>
                  <a:schemeClr val="tx1"/>
                </a:solidFill>
              </a:rPr>
              <a:t>Simple:</a:t>
            </a:r>
            <a:r>
              <a:rPr lang="en-US" dirty="0">
                <a:solidFill>
                  <a:schemeClr val="tx1"/>
                </a:solidFill>
              </a:rPr>
              <a:t> the website will have a </a:t>
            </a:r>
            <a:r>
              <a:rPr lang="en-US" b="1" dirty="0">
                <a:solidFill>
                  <a:schemeClr val="tx1"/>
                </a:solidFill>
              </a:rPr>
              <a:t>user-friendly interface </a:t>
            </a:r>
            <a:r>
              <a:rPr lang="en-US" dirty="0">
                <a:solidFill>
                  <a:schemeClr val="tx1"/>
                </a:solidFill>
              </a:rPr>
              <a:t>where all the relevant tabs are clearly labelled and easy to find. The person will be directed to the relevant pages by simply clicking on the tab names and thereafter can </a:t>
            </a:r>
            <a:r>
              <a:rPr lang="en-US" b="1" dirty="0">
                <a:solidFill>
                  <a:schemeClr val="tx1"/>
                </a:solidFill>
              </a:rPr>
              <a:t>access</a:t>
            </a:r>
            <a:r>
              <a:rPr lang="en-US" dirty="0">
                <a:solidFill>
                  <a:schemeClr val="tx1"/>
                </a:solidFill>
              </a:rPr>
              <a:t> all the information.</a:t>
            </a:r>
          </a:p>
          <a:p>
            <a:pPr marL="0" indent="0">
              <a:buNone/>
            </a:pPr>
            <a:endParaRPr lang="en-US" dirty="0">
              <a:solidFill>
                <a:schemeClr val="tx1"/>
              </a:solidFill>
            </a:endParaRPr>
          </a:p>
          <a:p>
            <a:r>
              <a:rPr lang="en-US" b="1" dirty="0">
                <a:solidFill>
                  <a:schemeClr val="tx1"/>
                </a:solidFill>
              </a:rPr>
              <a:t>Accessible: </a:t>
            </a:r>
            <a:r>
              <a:rPr lang="en-US" dirty="0">
                <a:solidFill>
                  <a:schemeClr val="tx1"/>
                </a:solidFill>
              </a:rPr>
              <a:t>we </a:t>
            </a:r>
            <a:r>
              <a:rPr lang="en-US" b="1" dirty="0">
                <a:solidFill>
                  <a:schemeClr val="tx1"/>
                </a:solidFill>
              </a:rPr>
              <a:t>do not use an app </a:t>
            </a:r>
            <a:r>
              <a:rPr lang="en-US" dirty="0">
                <a:solidFill>
                  <a:schemeClr val="tx1"/>
                </a:solidFill>
              </a:rPr>
              <a:t>where people have to download, but instead simply a link that can be passed on via SMS or written up at library notice boards where people could </a:t>
            </a:r>
            <a:r>
              <a:rPr lang="en-US" b="1" dirty="0">
                <a:solidFill>
                  <a:schemeClr val="tx1"/>
                </a:solidFill>
              </a:rPr>
              <a:t>freely access our sites </a:t>
            </a:r>
            <a:r>
              <a:rPr lang="en-US" dirty="0">
                <a:solidFill>
                  <a:schemeClr val="tx1"/>
                </a:solidFill>
              </a:rPr>
              <a:t>through the public library or their phones. We will partner up with internet service providers like </a:t>
            </a:r>
            <a:r>
              <a:rPr lang="en-US" b="1" dirty="0">
                <a:solidFill>
                  <a:schemeClr val="tx1"/>
                </a:solidFill>
              </a:rPr>
              <a:t>Cell C and MTN </a:t>
            </a:r>
            <a:r>
              <a:rPr lang="en-US" dirty="0">
                <a:solidFill>
                  <a:schemeClr val="tx1"/>
                </a:solidFill>
              </a:rPr>
              <a:t>in order to provide our site for free. This is important because we solve the data issues that arise with most technology-based solutions.</a:t>
            </a:r>
          </a:p>
          <a:p>
            <a:pPr marL="0" indent="0">
              <a:buNone/>
            </a:pPr>
            <a:endParaRPr lang="en-US" dirty="0">
              <a:solidFill>
                <a:schemeClr val="tx1"/>
              </a:solidFill>
            </a:endParaRPr>
          </a:p>
          <a:p>
            <a:r>
              <a:rPr lang="en-US" b="1" dirty="0">
                <a:solidFill>
                  <a:schemeClr val="tx1"/>
                </a:solidFill>
              </a:rPr>
              <a:t>User friendly: </a:t>
            </a:r>
            <a:r>
              <a:rPr lang="en-US" dirty="0">
                <a:solidFill>
                  <a:schemeClr val="tx1"/>
                </a:solidFill>
              </a:rPr>
              <a:t>our interface is colorful, simple and </a:t>
            </a:r>
            <a:r>
              <a:rPr lang="en-US" b="1" dirty="0">
                <a:solidFill>
                  <a:schemeClr val="tx1"/>
                </a:solidFill>
              </a:rPr>
              <a:t>easy to navigate</a:t>
            </a:r>
            <a:r>
              <a:rPr lang="en-US" dirty="0">
                <a:solidFill>
                  <a:schemeClr val="tx1"/>
                </a:solidFill>
              </a:rPr>
              <a:t>. In future we will add </a:t>
            </a:r>
            <a:r>
              <a:rPr lang="en-US" b="1" dirty="0">
                <a:solidFill>
                  <a:schemeClr val="tx1"/>
                </a:solidFill>
              </a:rPr>
              <a:t>voice reading tools </a:t>
            </a:r>
            <a:r>
              <a:rPr lang="en-US" dirty="0">
                <a:solidFill>
                  <a:schemeClr val="tx1"/>
                </a:solidFill>
              </a:rPr>
              <a:t>that can read what’s on the page in order to facilitate learning for those struggling with English to begin with.</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6</a:t>
            </a:fld>
            <a:endParaRPr lang="ru-RU" dirty="0"/>
          </a:p>
        </p:txBody>
      </p:sp>
      <p:sp>
        <p:nvSpPr>
          <p:cNvPr id="7" name="Text Placeholder 5">
            <a:extLst>
              <a:ext uri="{FF2B5EF4-FFF2-40B4-BE49-F238E27FC236}">
                <a16:creationId xmlns:a16="http://schemas.microsoft.com/office/drawing/2014/main" id="{1F1EF96C-7856-432B-AE3E-CF4188A0D32E}"/>
              </a:ext>
            </a:extLst>
          </p:cNvPr>
          <p:cNvSpPr txBox="1">
            <a:spLocks/>
          </p:cNvSpPr>
          <p:nvPr/>
        </p:nvSpPr>
        <p:spPr>
          <a:xfrm rot="717554">
            <a:off x="-48790" y="1907051"/>
            <a:ext cx="7469745" cy="39207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 SIMPLE ●●●</a:t>
            </a:r>
          </a:p>
          <a:p>
            <a:endParaRPr lang="en-US" b="1" dirty="0">
              <a:solidFill>
                <a:schemeClr val="tx1"/>
              </a:solidFill>
            </a:endParaRPr>
          </a:p>
          <a:p>
            <a:r>
              <a:rPr lang="en-US" b="1" dirty="0">
                <a:solidFill>
                  <a:schemeClr val="tx1"/>
                </a:solidFill>
              </a:rPr>
              <a:t>●●● ACCESSIBLE ●●● </a:t>
            </a:r>
          </a:p>
          <a:p>
            <a:endParaRPr lang="en-US" b="1" dirty="0">
              <a:solidFill>
                <a:schemeClr val="tx1"/>
              </a:solidFill>
            </a:endParaRPr>
          </a:p>
          <a:p>
            <a:r>
              <a:rPr lang="en-US" b="1" dirty="0">
                <a:solidFill>
                  <a:schemeClr val="tx1"/>
                </a:solidFill>
              </a:rPr>
              <a:t>●●● USER FRIENDLY ●●●</a:t>
            </a:r>
            <a:endParaRPr lang="ru-RU" b="1" dirty="0">
              <a:solidFill>
                <a:schemeClr val="tx1"/>
              </a:solidFill>
            </a:endParaRPr>
          </a:p>
        </p:txBody>
      </p:sp>
    </p:spTree>
    <p:extLst>
      <p:ext uri="{BB962C8B-B14F-4D97-AF65-F5344CB8AC3E}">
        <p14:creationId xmlns:p14="http://schemas.microsoft.com/office/powerpoint/2010/main" val="298714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F6ECB86-4F31-48A2-ABEC-B4218A847BBD}"/>
              </a:ext>
            </a:extLst>
          </p:cNvPr>
          <p:cNvSpPr/>
          <p:nvPr/>
        </p:nvSpPr>
        <p:spPr>
          <a:xfrm>
            <a:off x="-1" y="2144718"/>
            <a:ext cx="12192001" cy="4713281"/>
          </a:xfrm>
          <a:prstGeom prst="rect">
            <a:avLst/>
          </a:prstGeom>
          <a:solidFill>
            <a:schemeClr val="bg1"/>
          </a:solidFill>
          <a:ln w="12700" cap="flat">
            <a:noFill/>
            <a:prstDash val="solid"/>
            <a:miter/>
          </a:ln>
        </p:spPr>
        <p:txBody>
          <a:bodyPr rtlCol="0" anchor="ctr"/>
          <a:lstStyle/>
          <a:p>
            <a:pPr algn="l"/>
            <a:endParaRPr lang="en-ZA" dirty="0"/>
          </a:p>
        </p:txBody>
      </p:sp>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284635" y="930241"/>
            <a:ext cx="8138148" cy="782638"/>
          </a:xfrm>
        </p:spPr>
        <p:txBody>
          <a:bodyPr>
            <a:normAutofit fontScale="90000"/>
          </a:bodyPr>
          <a:lstStyle/>
          <a:p>
            <a:r>
              <a:rPr lang="en-US" dirty="0">
                <a:solidFill>
                  <a:schemeClr val="tx1"/>
                </a:solidFill>
                <a:highlight>
                  <a:srgbClr val="FFFF00"/>
                </a:highlight>
              </a:rPr>
              <a:t>FUTURE POSSIBILITIES: </a:t>
            </a:r>
            <a:r>
              <a:rPr lang="en-US" dirty="0"/>
              <a:t>Infopreneurship</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a:xfrm>
            <a:off x="5215944" y="2260630"/>
            <a:ext cx="6619742" cy="2375766"/>
          </a:xfrm>
        </p:spPr>
        <p:txBody>
          <a:bodyPr>
            <a:normAutofit fontScale="92500" lnSpcReduction="20000"/>
          </a:bodyPr>
          <a:lstStyle/>
          <a:p>
            <a:pPr>
              <a:lnSpc>
                <a:spcPct val="120000"/>
              </a:lnSpc>
            </a:pPr>
            <a:r>
              <a:rPr lang="en-US" dirty="0">
                <a:solidFill>
                  <a:schemeClr val="tx1"/>
                </a:solidFill>
              </a:rPr>
              <a:t>The website can be used a platform for </a:t>
            </a:r>
            <a:r>
              <a:rPr lang="en-US" b="1" dirty="0">
                <a:solidFill>
                  <a:schemeClr val="tx1"/>
                </a:solidFill>
              </a:rPr>
              <a:t>infopreneurs</a:t>
            </a:r>
            <a:r>
              <a:rPr lang="en-US" dirty="0">
                <a:solidFill>
                  <a:schemeClr val="tx1"/>
                </a:solidFill>
              </a:rPr>
              <a:t>! This means that individuals can create courses and sell to the market on the website. This is particularly important because the online market is growing and is estimated to be a </a:t>
            </a:r>
            <a:r>
              <a:rPr lang="en-US" b="1" dirty="0">
                <a:solidFill>
                  <a:schemeClr val="tx1"/>
                </a:solidFill>
              </a:rPr>
              <a:t>$241 billion market by 2022 only</a:t>
            </a:r>
            <a:r>
              <a:rPr lang="en-US" dirty="0">
                <a:solidFill>
                  <a:schemeClr val="tx1"/>
                </a:solidFill>
              </a:rPr>
              <a:t>! Hence, we will be allowing individuals to have a piece of that cake and </a:t>
            </a:r>
            <a:r>
              <a:rPr lang="en-US" b="1" dirty="0">
                <a:solidFill>
                  <a:schemeClr val="tx1"/>
                </a:solidFill>
              </a:rPr>
              <a:t>pass on their skills</a:t>
            </a:r>
            <a:r>
              <a:rPr lang="en-US" dirty="0">
                <a:solidFill>
                  <a:schemeClr val="tx1"/>
                </a:solidFill>
              </a:rPr>
              <a:t>. (source: marktechpost)</a:t>
            </a:r>
            <a:endParaRPr lang="ru-RU" dirty="0">
              <a:solidFill>
                <a:schemeClr val="tx1"/>
              </a:solidFill>
            </a:endParaRP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a:lstStyle/>
          <a:p>
            <a:fld id="{D495E168-DA5E-4888-8D8A-92B118324C14}" type="slidenum">
              <a:rPr lang="ru-RU" smtClean="0"/>
              <a:pPr/>
              <a:t>7</a:t>
            </a:fld>
            <a:endParaRPr lang="ru-RU" dirty="0"/>
          </a:p>
        </p:txBody>
      </p:sp>
      <p:pic>
        <p:nvPicPr>
          <p:cNvPr id="13" name="Picture 12">
            <a:extLst>
              <a:ext uri="{FF2B5EF4-FFF2-40B4-BE49-F238E27FC236}">
                <a16:creationId xmlns:a16="http://schemas.microsoft.com/office/drawing/2014/main" id="{F48A9B54-C875-4956-8B7E-94F680EAAB8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32535" t="21959" r="32500" b="12457"/>
          <a:stretch/>
        </p:blipFill>
        <p:spPr>
          <a:xfrm>
            <a:off x="730792" y="2265844"/>
            <a:ext cx="4122484" cy="4347458"/>
          </a:xfrm>
          <a:prstGeom prst="rect">
            <a:avLst/>
          </a:prstGeom>
        </p:spPr>
      </p:pic>
      <p:pic>
        <p:nvPicPr>
          <p:cNvPr id="18" name="Picture 17">
            <a:extLst>
              <a:ext uri="{FF2B5EF4-FFF2-40B4-BE49-F238E27FC236}">
                <a16:creationId xmlns:a16="http://schemas.microsoft.com/office/drawing/2014/main" id="{A43AA451-D7BC-4DE3-927C-87459CCB6FB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33169" t="38304" r="33556" b="32297"/>
          <a:stretch/>
        </p:blipFill>
        <p:spPr>
          <a:xfrm>
            <a:off x="5923037" y="4520485"/>
            <a:ext cx="4481848" cy="2092817"/>
          </a:xfrm>
          <a:prstGeom prst="rect">
            <a:avLst/>
          </a:prstGeom>
        </p:spPr>
      </p:pic>
    </p:spTree>
    <p:extLst>
      <p:ext uri="{BB962C8B-B14F-4D97-AF65-F5344CB8AC3E}">
        <p14:creationId xmlns:p14="http://schemas.microsoft.com/office/powerpoint/2010/main" val="384636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678563-6067-46B2-A59B-DC44E2BFD96A}"/>
              </a:ext>
            </a:extLst>
          </p:cNvPr>
          <p:cNvSpPr/>
          <p:nvPr/>
        </p:nvSpPr>
        <p:spPr>
          <a:xfrm>
            <a:off x="5066055" y="0"/>
            <a:ext cx="6434779" cy="6858000"/>
          </a:xfrm>
          <a:prstGeom prst="rect">
            <a:avLst/>
          </a:prstGeom>
          <a:solidFill>
            <a:schemeClr val="bg1"/>
          </a:solidFill>
          <a:ln w="12700" cap="flat">
            <a:noFill/>
            <a:prstDash val="solid"/>
            <a:miter/>
          </a:ln>
        </p:spPr>
        <p:txBody>
          <a:bodyPr rtlCol="0" anchor="ctr"/>
          <a:lstStyle/>
          <a:p>
            <a:pPr algn="l"/>
            <a:endParaRPr lang="en-ZA"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a:xfrm>
            <a:off x="10730162" y="6002372"/>
            <a:ext cx="549442" cy="365125"/>
          </a:xfrm>
        </p:spPr>
        <p:txBody>
          <a:bodyPr anchor="ctr">
            <a:normAutofit/>
          </a:bodyPr>
          <a:lstStyle/>
          <a:p>
            <a:pPr>
              <a:spcAft>
                <a:spcPts val="600"/>
              </a:spcAft>
            </a:pPr>
            <a:fld id="{D495E168-DA5E-4888-8D8A-92B118324C14}" type="slidenum">
              <a:rPr lang="ru-RU" smtClean="0"/>
              <a:pPr>
                <a:spcAft>
                  <a:spcPts val="600"/>
                </a:spcAft>
              </a:pPr>
              <a:t>8</a:t>
            </a:fld>
            <a:endParaRPr lang="ru-RU"/>
          </a:p>
        </p:txBody>
      </p:sp>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231821" y="1826909"/>
            <a:ext cx="5589431" cy="1345096"/>
          </a:xfrm>
        </p:spPr>
        <p:txBody>
          <a:bodyPr anchor="b">
            <a:noAutofit/>
          </a:bodyPr>
          <a:lstStyle/>
          <a:p>
            <a:r>
              <a:rPr lang="en-US" sz="3600" dirty="0">
                <a:solidFill>
                  <a:schemeClr val="tx1"/>
                </a:solidFill>
                <a:highlight>
                  <a:srgbClr val="FFFF00"/>
                </a:highlight>
              </a:rPr>
              <a:t>NEW IN THE MARKET: </a:t>
            </a:r>
            <a:br>
              <a:rPr lang="en-US" sz="3600" dirty="0">
                <a:solidFill>
                  <a:schemeClr val="tx1"/>
                </a:solidFill>
                <a:highlight>
                  <a:srgbClr val="FFFF00"/>
                </a:highlight>
              </a:rPr>
            </a:br>
            <a:br>
              <a:rPr lang="en-US" sz="3600" dirty="0">
                <a:highlight>
                  <a:srgbClr val="FFFF00"/>
                </a:highlight>
              </a:rPr>
            </a:br>
            <a:r>
              <a:rPr lang="en-US" sz="3600" dirty="0"/>
              <a:t>All you need in</a:t>
            </a:r>
            <a:br>
              <a:rPr lang="en-US" sz="3600" dirty="0"/>
            </a:br>
            <a:r>
              <a:rPr lang="en-US" sz="3600" dirty="0"/>
              <a:t>ONE PLATFORM</a:t>
            </a:r>
            <a:endParaRPr lang="ru-RU" sz="3600"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half" idx="2"/>
          </p:nvPr>
        </p:nvSpPr>
        <p:spPr bwMode="grayWhite">
          <a:xfrm>
            <a:off x="348954" y="3544675"/>
            <a:ext cx="4717101" cy="2316376"/>
          </a:xfrm>
        </p:spPr>
        <p:txBody>
          <a:bodyPr>
            <a:normAutofit/>
          </a:bodyPr>
          <a:lstStyle/>
          <a:p>
            <a:pPr marL="342900" indent="-342900">
              <a:lnSpc>
                <a:spcPct val="100000"/>
              </a:lnSpc>
              <a:buFont typeface="Arial" panose="020B0604020202020204" pitchFamily="34" charset="0"/>
              <a:buChar char="•"/>
            </a:pPr>
            <a:r>
              <a:rPr lang="en-US" sz="1800" dirty="0">
                <a:solidFill>
                  <a:schemeClr val="bg1"/>
                </a:solidFill>
              </a:rPr>
              <a:t>Connecting </a:t>
            </a:r>
            <a:r>
              <a:rPr lang="en-US" sz="1800" b="1" dirty="0">
                <a:solidFill>
                  <a:schemeClr val="bg1"/>
                </a:solidFill>
              </a:rPr>
              <a:t>knowledge</a:t>
            </a:r>
            <a:r>
              <a:rPr lang="en-US" sz="1800" dirty="0">
                <a:solidFill>
                  <a:schemeClr val="bg1"/>
                </a:solidFill>
              </a:rPr>
              <a:t> accessibility with </a:t>
            </a:r>
            <a:r>
              <a:rPr lang="en-US" sz="1800" b="1" dirty="0">
                <a:solidFill>
                  <a:schemeClr val="bg1"/>
                </a:solidFill>
              </a:rPr>
              <a:t>employment</a:t>
            </a:r>
            <a:r>
              <a:rPr lang="en-US" sz="1800" dirty="0">
                <a:solidFill>
                  <a:schemeClr val="bg1"/>
                </a:solidFill>
              </a:rPr>
              <a:t>.</a:t>
            </a:r>
          </a:p>
          <a:p>
            <a:pPr marL="342900" indent="-342900">
              <a:lnSpc>
                <a:spcPct val="100000"/>
              </a:lnSpc>
              <a:buFont typeface="Arial" panose="020B0604020202020204" pitchFamily="34" charset="0"/>
              <a:buChar char="•"/>
            </a:pPr>
            <a:r>
              <a:rPr lang="en-US" sz="1800" dirty="0">
                <a:solidFill>
                  <a:schemeClr val="bg1"/>
                </a:solidFill>
              </a:rPr>
              <a:t>Offering a </a:t>
            </a:r>
            <a:r>
              <a:rPr lang="en-US" sz="1800" b="1" dirty="0">
                <a:solidFill>
                  <a:schemeClr val="bg1"/>
                </a:solidFill>
              </a:rPr>
              <a:t>community</a:t>
            </a:r>
            <a:r>
              <a:rPr lang="en-US" sz="1800" dirty="0">
                <a:solidFill>
                  <a:schemeClr val="bg1"/>
                </a:solidFill>
              </a:rPr>
              <a:t> to connect small businesses to consumers!</a:t>
            </a:r>
          </a:p>
          <a:p>
            <a:pPr marL="342900" indent="-342900">
              <a:lnSpc>
                <a:spcPct val="100000"/>
              </a:lnSpc>
              <a:buFont typeface="Arial" panose="020B0604020202020204" pitchFamily="34" charset="0"/>
              <a:buChar char="•"/>
            </a:pPr>
            <a:r>
              <a:rPr lang="en-US" sz="1800" b="1" dirty="0">
                <a:solidFill>
                  <a:schemeClr val="bg1"/>
                </a:solidFill>
              </a:rPr>
              <a:t>Empowering</a:t>
            </a:r>
            <a:r>
              <a:rPr lang="en-US" sz="1800" dirty="0">
                <a:solidFill>
                  <a:schemeClr val="bg1"/>
                </a:solidFill>
              </a:rPr>
              <a:t> youth with skills, mentorship and guidance so they can excel!</a:t>
            </a:r>
          </a:p>
        </p:txBody>
      </p:sp>
      <p:graphicFrame>
        <p:nvGraphicFramePr>
          <p:cNvPr id="7" name="Diagram 6">
            <a:extLst>
              <a:ext uri="{FF2B5EF4-FFF2-40B4-BE49-F238E27FC236}">
                <a16:creationId xmlns:a16="http://schemas.microsoft.com/office/drawing/2014/main" id="{343BD6AE-7561-4515-9383-3E5F01E330A6}"/>
              </a:ext>
            </a:extLst>
          </p:cNvPr>
          <p:cNvGraphicFramePr/>
          <p:nvPr>
            <p:extLst>
              <p:ext uri="{D42A27DB-BD31-4B8C-83A1-F6EECF244321}">
                <p14:modId xmlns:p14="http://schemas.microsoft.com/office/powerpoint/2010/main" val="25201667"/>
              </p:ext>
            </p:extLst>
          </p:nvPr>
        </p:nvGraphicFramePr>
        <p:xfrm>
          <a:off x="5183188" y="457201"/>
          <a:ext cx="6172200" cy="5403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94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7642" b="7642"/>
          <a:stretch>
            <a:fillRect/>
          </a:stretch>
        </p:blipFill>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9</a:t>
            </a:fld>
            <a:endParaRPr lang="ru-RU" dirty="0"/>
          </a:p>
        </p:txBody>
      </p:sp>
      <p:sp>
        <p:nvSpPr>
          <p:cNvPr id="9" name="Title 3">
            <a:extLst>
              <a:ext uri="{FF2B5EF4-FFF2-40B4-BE49-F238E27FC236}">
                <a16:creationId xmlns:a16="http://schemas.microsoft.com/office/drawing/2014/main" id="{3527E09D-1E90-4C0E-87B3-A938C2FCF8C5}"/>
              </a:ext>
            </a:extLst>
          </p:cNvPr>
          <p:cNvSpPr txBox="1">
            <a:spLocks/>
          </p:cNvSpPr>
          <p:nvPr/>
        </p:nvSpPr>
        <p:spPr bwMode="grayWhite">
          <a:xfrm>
            <a:off x="1339850" y="926392"/>
            <a:ext cx="11684000" cy="1345096"/>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4000" b="1" kern="1200">
                <a:solidFill>
                  <a:schemeClr val="bg1"/>
                </a:solidFill>
                <a:latin typeface="+mj-lt"/>
                <a:ea typeface="+mj-ea"/>
                <a:cs typeface="+mj-cs"/>
              </a:defRPr>
            </a:lvl1pPr>
          </a:lstStyle>
          <a:p>
            <a:r>
              <a:rPr lang="en-US" sz="2800" dirty="0">
                <a:solidFill>
                  <a:schemeClr val="tx1"/>
                </a:solidFill>
                <a:highlight>
                  <a:srgbClr val="FFFF00"/>
                </a:highlight>
                <a:hlinkClick r:id="rId4">
                  <a:extLst>
                    <a:ext uri="{A12FA001-AC4F-418D-AE19-62706E023703}">
                      <ahyp:hlinkClr xmlns:ahyp="http://schemas.microsoft.com/office/drawing/2018/hyperlinkcolor" val="tx"/>
                    </a:ext>
                  </a:extLst>
                </a:hlinkClick>
              </a:rPr>
              <a:t>https://github.com/tadiwacm/KnowledgeBump</a:t>
            </a:r>
            <a:endParaRPr lang="en-US" sz="2800" dirty="0">
              <a:solidFill>
                <a:schemeClr val="tx1"/>
              </a:solidFill>
              <a:highlight>
                <a:srgbClr val="FFFF00"/>
              </a:highlight>
            </a:endParaRPr>
          </a:p>
          <a:p>
            <a:endParaRPr lang="en-US" sz="2800" dirty="0">
              <a:solidFill>
                <a:schemeClr val="tx1"/>
              </a:solidFill>
              <a:highlight>
                <a:srgbClr val="FFFF00"/>
              </a:highlight>
            </a:endParaRPr>
          </a:p>
          <a:p>
            <a:r>
              <a:rPr lang="en-US" sz="2800" dirty="0">
                <a:solidFill>
                  <a:schemeClr val="tx1"/>
                </a:solidFill>
                <a:highlight>
                  <a:srgbClr val="FFFF00"/>
                </a:highlight>
              </a:rPr>
              <a:t>We will not take you to our live demo. Enjoy!</a:t>
            </a:r>
            <a:endParaRPr lang="ru-RU" sz="2800" dirty="0"/>
          </a:p>
        </p:txBody>
      </p:sp>
    </p:spTree>
    <p:extLst>
      <p:ext uri="{BB962C8B-B14F-4D97-AF65-F5344CB8AC3E}">
        <p14:creationId xmlns:p14="http://schemas.microsoft.com/office/powerpoint/2010/main" val="13557619"/>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TotalTime>
  <Words>588</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Lucida Grande</vt:lpstr>
      <vt:lpstr>Verdana</vt:lpstr>
      <vt:lpstr>Wingdings</vt:lpstr>
      <vt:lpstr>Office Theme</vt:lpstr>
      <vt:lpstr>Knights</vt:lpstr>
      <vt:lpstr>Problem</vt:lpstr>
      <vt:lpstr>The Facts</vt:lpstr>
      <vt:lpstr>Solution</vt:lpstr>
      <vt:lpstr>Why is our solution DIFFERENT?</vt:lpstr>
      <vt:lpstr>WHY IS OUR SOLUTION EFFECTIVE?</vt:lpstr>
      <vt:lpstr>FUTURE POSSIBILITIES: Infopreneurship</vt:lpstr>
      <vt:lpstr>NEW IN THE MARKET:   All you need in ONE PLATFORM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Knights</dc:title>
  <dc:creator>Sagel Kundieko</dc:creator>
  <cp:lastModifiedBy>Sagel Kundieko</cp:lastModifiedBy>
  <cp:revision>8</cp:revision>
  <dcterms:created xsi:type="dcterms:W3CDTF">2020-10-02T21:56:42Z</dcterms:created>
  <dcterms:modified xsi:type="dcterms:W3CDTF">2020-10-03T09:15:47Z</dcterms:modified>
</cp:coreProperties>
</file>